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1"/>
  </p:sldMasterIdLst>
  <p:notesMasterIdLst>
    <p:notesMasterId r:id="rId68"/>
  </p:notesMasterIdLst>
  <p:handoutMasterIdLst>
    <p:handoutMasterId r:id="rId69"/>
  </p:handoutMasterIdLst>
  <p:sldIdLst>
    <p:sldId id="266" r:id="rId2"/>
    <p:sldId id="664" r:id="rId3"/>
    <p:sldId id="665" r:id="rId4"/>
    <p:sldId id="666" r:id="rId5"/>
    <p:sldId id="667" r:id="rId6"/>
    <p:sldId id="668" r:id="rId7"/>
    <p:sldId id="669" r:id="rId8"/>
    <p:sldId id="670" r:id="rId9"/>
    <p:sldId id="671" r:id="rId10"/>
    <p:sldId id="672" r:id="rId11"/>
    <p:sldId id="673" r:id="rId12"/>
    <p:sldId id="674" r:id="rId13"/>
    <p:sldId id="675" r:id="rId14"/>
    <p:sldId id="676" r:id="rId15"/>
    <p:sldId id="677" r:id="rId16"/>
    <p:sldId id="679" r:id="rId17"/>
    <p:sldId id="680" r:id="rId18"/>
    <p:sldId id="681" r:id="rId19"/>
    <p:sldId id="682" r:id="rId20"/>
    <p:sldId id="683" r:id="rId21"/>
    <p:sldId id="684" r:id="rId22"/>
    <p:sldId id="685" r:id="rId23"/>
    <p:sldId id="686" r:id="rId24"/>
    <p:sldId id="687" r:id="rId25"/>
    <p:sldId id="688" r:id="rId26"/>
    <p:sldId id="689" r:id="rId27"/>
    <p:sldId id="690" r:id="rId28"/>
    <p:sldId id="691" r:id="rId29"/>
    <p:sldId id="692" r:id="rId30"/>
    <p:sldId id="693" r:id="rId31"/>
    <p:sldId id="694" r:id="rId32"/>
    <p:sldId id="695" r:id="rId33"/>
    <p:sldId id="696" r:id="rId34"/>
    <p:sldId id="697" r:id="rId35"/>
    <p:sldId id="698" r:id="rId36"/>
    <p:sldId id="699" r:id="rId37"/>
    <p:sldId id="701" r:id="rId38"/>
    <p:sldId id="702" r:id="rId39"/>
    <p:sldId id="703" r:id="rId40"/>
    <p:sldId id="705" r:id="rId41"/>
    <p:sldId id="706" r:id="rId42"/>
    <p:sldId id="707" r:id="rId43"/>
    <p:sldId id="708" r:id="rId44"/>
    <p:sldId id="709" r:id="rId45"/>
    <p:sldId id="710" r:id="rId46"/>
    <p:sldId id="711" r:id="rId47"/>
    <p:sldId id="712" r:id="rId48"/>
    <p:sldId id="713" r:id="rId49"/>
    <p:sldId id="714" r:id="rId50"/>
    <p:sldId id="715" r:id="rId51"/>
    <p:sldId id="716" r:id="rId52"/>
    <p:sldId id="717" r:id="rId53"/>
    <p:sldId id="718" r:id="rId54"/>
    <p:sldId id="719" r:id="rId55"/>
    <p:sldId id="720" r:id="rId56"/>
    <p:sldId id="721" r:id="rId57"/>
    <p:sldId id="722" r:id="rId58"/>
    <p:sldId id="723" r:id="rId59"/>
    <p:sldId id="724" r:id="rId60"/>
    <p:sldId id="725" r:id="rId61"/>
    <p:sldId id="726" r:id="rId62"/>
    <p:sldId id="727" r:id="rId63"/>
    <p:sldId id="728" r:id="rId64"/>
    <p:sldId id="729" r:id="rId65"/>
    <p:sldId id="730" r:id="rId66"/>
    <p:sldId id="731" r:id="rId67"/>
  </p:sldIdLst>
  <p:sldSz cx="9144000" cy="6858000" type="screen4x3"/>
  <p:notesSz cx="7077075" cy="9363075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2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CC0099"/>
    <a:srgbClr val="FF9900"/>
    <a:srgbClr val="E6E6E6"/>
    <a:srgbClr val="FEFEFE"/>
    <a:srgbClr val="339966"/>
    <a:srgbClr val="009999"/>
    <a:srgbClr val="1C1C1C"/>
    <a:srgbClr val="008000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00" autoAdjust="0"/>
    <p:restoredTop sz="89964" autoAdjust="0"/>
  </p:normalViewPr>
  <p:slideViewPr>
    <p:cSldViewPr snapToGrid="0">
      <p:cViewPr varScale="1">
        <p:scale>
          <a:sx n="81" d="100"/>
          <a:sy n="81" d="100"/>
        </p:scale>
        <p:origin x="1938" y="90"/>
      </p:cViewPr>
      <p:guideLst>
        <p:guide orient="horz" pos="2160"/>
        <p:guide pos="2880"/>
        <p:guide orient="horz" pos="22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66732" cy="469780"/>
          </a:xfrm>
          <a:prstGeom prst="rect">
            <a:avLst/>
          </a:prstGeom>
        </p:spPr>
        <p:txBody>
          <a:bodyPr vert="horz" lIns="93916" tIns="46960" rIns="93916" bIns="4696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4008707" y="0"/>
            <a:ext cx="3066732" cy="469780"/>
          </a:xfrm>
          <a:prstGeom prst="rect">
            <a:avLst/>
          </a:prstGeom>
        </p:spPr>
        <p:txBody>
          <a:bodyPr vert="horz" lIns="93916" tIns="46960" rIns="93916" bIns="46960" rtlCol="0"/>
          <a:lstStyle>
            <a:lvl1pPr algn="r">
              <a:defRPr sz="1200"/>
            </a:lvl1pPr>
          </a:lstStyle>
          <a:p>
            <a:fld id="{5674F8E5-D82A-43CF-BE52-EE973315ACEA}" type="datetimeFigureOut">
              <a:rPr lang="es-MX" smtClean="0"/>
              <a:pPr/>
              <a:t>11/10/2023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1" y="8893301"/>
            <a:ext cx="3066732" cy="469779"/>
          </a:xfrm>
          <a:prstGeom prst="rect">
            <a:avLst/>
          </a:prstGeom>
        </p:spPr>
        <p:txBody>
          <a:bodyPr vert="horz" lIns="93916" tIns="46960" rIns="93916" bIns="4696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4008707" y="8893301"/>
            <a:ext cx="3066732" cy="469779"/>
          </a:xfrm>
          <a:prstGeom prst="rect">
            <a:avLst/>
          </a:prstGeom>
        </p:spPr>
        <p:txBody>
          <a:bodyPr vert="horz" lIns="93916" tIns="46960" rIns="93916" bIns="46960" rtlCol="0" anchor="b"/>
          <a:lstStyle>
            <a:lvl1pPr algn="r">
              <a:defRPr sz="1200"/>
            </a:lvl1pPr>
          </a:lstStyle>
          <a:p>
            <a:fld id="{000594DC-EDAF-47F7-B71F-1A20C206E79E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92092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08438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14C64-27A4-4170-BD0E-CFD5CC845974}" type="datetimeFigureOut">
              <a:rPr lang="es-MX" smtClean="0"/>
              <a:pPr/>
              <a:t>11/10/2023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8025" y="4448175"/>
            <a:ext cx="5661025" cy="4213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93175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08438" y="8893175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D9A448-3D8F-4D10-B2D1-08A0EBF07B3A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6855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3213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9568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45098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24728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901871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69330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13551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13551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13551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13551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1355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16349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13551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13551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13551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13551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13551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13551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13551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27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13551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28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13551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29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6477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112067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30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979520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31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79733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32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402843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33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25716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34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231025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35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526240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36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165973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37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564001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38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04948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39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44511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164344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40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4207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41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692124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42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52894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43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035597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44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46106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45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17193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46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632166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47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0228737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48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095013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49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2908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696209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50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008741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51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4785183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52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296273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53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939037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54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671782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55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880103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56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594436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57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5202470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58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21468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59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2980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3589907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60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771881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61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408783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62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569239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63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7436131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64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821601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65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372545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66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5871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8625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07556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782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11/10/2023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5657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11/10/2023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50445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11/10/2023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4264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11/10/2023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5123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11/10/2023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60354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11/10/2023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2047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11/10/2023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1983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11/10/2023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71357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11/10/2023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4727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11/10/2023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9399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11/10/2023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6740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69BB4-98B0-4504-B1B3-40FEF606DC65}" type="datetimeFigureOut">
              <a:rPr lang="es-MX" smtClean="0"/>
              <a:pPr/>
              <a:t>11/10/2023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8471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openxmlformats.org/officeDocument/2006/relationships/image" Target="../media/image19.png"/><Relationship Id="rId4" Type="http://schemas.openxmlformats.org/officeDocument/2006/relationships/image" Target="../media/image18.jpe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0.jpeg"/><Relationship Id="rId7" Type="http://schemas.microsoft.com/office/2007/relationships/hdphoto" Target="../media/hdphoto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4.jpeg"/><Relationship Id="rId7" Type="http://schemas.microsoft.com/office/2007/relationships/hdphoto" Target="../media/hdphoto1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6.png"/><Relationship Id="rId7" Type="http://schemas.microsoft.com/office/2007/relationships/hdphoto" Target="../media/hdphoto1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7.jpeg"/><Relationship Id="rId7" Type="http://schemas.microsoft.com/office/2007/relationships/hdphoto" Target="../media/hdphoto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33.png"/><Relationship Id="rId4" Type="http://schemas.openxmlformats.org/officeDocument/2006/relationships/image" Target="../media/image32.jpeg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6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7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9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1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3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5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7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9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0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2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4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6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8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9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3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68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9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1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3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4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openxmlformats.org/officeDocument/2006/relationships/image" Target="../media/image78.png"/><Relationship Id="rId4" Type="http://schemas.openxmlformats.org/officeDocument/2006/relationships/image" Target="../media/image8.png"/><Relationship Id="rId9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9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1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2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4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6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7.png"/><Relationship Id="rId4" Type="http://schemas.microsoft.com/office/2007/relationships/hdphoto" Target="../media/hdphoto2.wdp"/><Relationship Id="rId9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4.png"/><Relationship Id="rId4" Type="http://schemas.openxmlformats.org/officeDocument/2006/relationships/image" Target="../media/image12.jpeg"/><Relationship Id="rId9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89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0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92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3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7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94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5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9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7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7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8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9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0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7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1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2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03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4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0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6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07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8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09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0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0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-177351" y="2187054"/>
            <a:ext cx="9143999" cy="2462213"/>
            <a:chOff x="-61442" y="2566700"/>
            <a:chExt cx="9143999" cy="2462213"/>
          </a:xfrm>
        </p:grpSpPr>
        <p:sp>
          <p:nvSpPr>
            <p:cNvPr id="3" name="CuadroTexto 2"/>
            <p:cNvSpPr txBox="1"/>
            <p:nvPr/>
          </p:nvSpPr>
          <p:spPr>
            <a:xfrm>
              <a:off x="-61442" y="2566700"/>
              <a:ext cx="9143999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6600" i="1" dirty="0">
                  <a:ln w="19050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</a:rPr>
                <a:t>REPORTE </a:t>
              </a:r>
            </a:p>
            <a:p>
              <a:pPr algn="ctr"/>
              <a:r>
                <a:rPr lang="es-MX" sz="4400" i="1" dirty="0">
                  <a:ln w="19050">
                    <a:solidFill>
                      <a:schemeClr val="bg1"/>
                    </a:solidFill>
                  </a:ln>
                  <a:solidFill>
                    <a:srgbClr val="FF99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</a:rPr>
                <a:t>INFRAESTRUCTURA Y SERVICIOS PUBLICOS</a:t>
              </a:r>
            </a:p>
          </p:txBody>
        </p:sp>
        <p:cxnSp>
          <p:nvCxnSpPr>
            <p:cNvPr id="14" name="Conector recto 13"/>
            <p:cNvCxnSpPr/>
            <p:nvPr/>
          </p:nvCxnSpPr>
          <p:spPr>
            <a:xfrm>
              <a:off x="841943" y="5028913"/>
              <a:ext cx="7585657" cy="0"/>
            </a:xfrm>
            <a:prstGeom prst="line">
              <a:avLst/>
            </a:prstGeom>
            <a:ln>
              <a:solidFill>
                <a:srgbClr val="CC0099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0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6155" y="727080"/>
            <a:ext cx="2438759" cy="96630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45" y="202979"/>
            <a:ext cx="2726366" cy="2062999"/>
          </a:xfrm>
          <a:prstGeom prst="rect">
            <a:avLst/>
          </a:prstGeom>
        </p:spPr>
      </p:pic>
      <p:pic>
        <p:nvPicPr>
          <p:cNvPr id="11" name="Picture 2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CC00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582DE6A-2AA4-418C-8FD3-C8425A67B232}"/>
              </a:ext>
            </a:extLst>
          </p:cNvPr>
          <p:cNvSpPr/>
          <p:nvPr/>
        </p:nvSpPr>
        <p:spPr>
          <a:xfrm>
            <a:off x="251413" y="5454692"/>
            <a:ext cx="67431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>
                <a:solidFill>
                  <a:srgbClr val="002060"/>
                </a:solidFill>
              </a:rPr>
              <a:t>GEORREFERENCIADO OBRAS PUBLICAS </a:t>
            </a:r>
          </a:p>
          <a:p>
            <a:r>
              <a:rPr lang="es-MX" sz="1400" dirty="0">
                <a:solidFill>
                  <a:srgbClr val="002060"/>
                </a:solidFill>
              </a:rPr>
              <a:t>ACTUALIZACION A 06 DE OCTUBRE  DEL 2023 </a:t>
            </a:r>
            <a:endParaRPr lang="es-ES" sz="1400" dirty="0">
              <a:solidFill>
                <a:srgbClr val="002060"/>
              </a:solidFill>
            </a:endParaRPr>
          </a:p>
          <a:p>
            <a:r>
              <a:rPr lang="es-MX" sz="1400" dirty="0">
                <a:solidFill>
                  <a:srgbClr val="002060"/>
                </a:solidFill>
              </a:rPr>
              <a:t>ING. JESUS ALFONSO BALLESTEROS FERNANDEZ </a:t>
            </a:r>
          </a:p>
          <a:p>
            <a:r>
              <a:rPr lang="es-MX" sz="1400" dirty="0">
                <a:solidFill>
                  <a:srgbClr val="002060"/>
                </a:solidFill>
              </a:rPr>
              <a:t>DIRECTOR</a:t>
            </a:r>
          </a:p>
        </p:txBody>
      </p:sp>
    </p:spTree>
    <p:extLst>
      <p:ext uri="{BB962C8B-B14F-4D97-AF65-F5344CB8AC3E}">
        <p14:creationId xmlns:p14="http://schemas.microsoft.com/office/powerpoint/2010/main" val="857670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firme\Desktop\SEC. TEC\FOTOS PARA SEC. TEC\9-2.jpeg"/>
          <p:cNvPicPr>
            <a:picLocks noChangeAspect="1" noChangeArrowheads="1"/>
          </p:cNvPicPr>
          <p:nvPr/>
        </p:nvPicPr>
        <p:blipFill>
          <a:blip r:embed="rId3"/>
          <a:srcRect t="3226" r="39979"/>
          <a:stretch>
            <a:fillRect/>
          </a:stretch>
        </p:blipFill>
        <p:spPr bwMode="auto">
          <a:xfrm>
            <a:off x="4586748" y="3551492"/>
            <a:ext cx="4557252" cy="3306508"/>
          </a:xfrm>
          <a:prstGeom prst="rect">
            <a:avLst/>
          </a:prstGeom>
          <a:noFill/>
        </p:spPr>
      </p:pic>
      <p:pic>
        <p:nvPicPr>
          <p:cNvPr id="1026" name="Picture 2" descr="C:\Users\afirme\Desktop\SEC. TEC\FOTOS PARA SEC. TEC\9.jpeg"/>
          <p:cNvPicPr>
            <a:picLocks noChangeAspect="1" noChangeArrowheads="1"/>
          </p:cNvPicPr>
          <p:nvPr/>
        </p:nvPicPr>
        <p:blipFill>
          <a:blip r:embed="rId4"/>
          <a:srcRect l="23000" r="17194"/>
          <a:stretch>
            <a:fillRect/>
          </a:stretch>
        </p:blipFill>
        <p:spPr bwMode="auto">
          <a:xfrm>
            <a:off x="4572000" y="108465"/>
            <a:ext cx="4572000" cy="3440098"/>
          </a:xfrm>
          <a:prstGeom prst="rect">
            <a:avLst/>
          </a:prstGeom>
          <a:noFill/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SUMINISTRO E INSTALACION DE PASTO SINTETICO PORTERIAS Y MURO DE BLOCK EN CANCHA DE FUTBOL SOCCER 11 EN LA COL. 21 DE MARZO EN MONCLOVA, COAHUILA.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$4,860,970.00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2,561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OP-SL-009/2023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104%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/>
          <a:srcRect l="23362" t="15423" r="18602" b="10786"/>
          <a:stretch>
            <a:fillRect/>
          </a:stretch>
        </p:blipFill>
        <p:spPr bwMode="auto">
          <a:xfrm>
            <a:off x="412954" y="3507248"/>
            <a:ext cx="3259393" cy="2329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17778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364" y="0"/>
            <a:ext cx="4382635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SUMINISTRO E INSTALACION DE ESTRUCTURA Y MALLA SOMBRA EN DIVERSOS LUGARES DE LA CIUDAD.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$1,158,260.00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3,205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OP-SE-010/2023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77%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77%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6245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17" name="Picture 2"/>
          <p:cNvPicPr>
            <a:picLocks noChangeAspect="1"/>
          </p:cNvPicPr>
          <p:nvPr/>
        </p:nvPicPr>
        <p:blipFill rotWithShape="1">
          <a:blip r:embed="rId9" cstate="print"/>
          <a:srcRect l="35565" t="15236" r="4873" b="7575"/>
          <a:stretch/>
        </p:blipFill>
        <p:spPr>
          <a:xfrm>
            <a:off x="687478" y="3572103"/>
            <a:ext cx="3079258" cy="22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60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firme\Desktop\SEC. TEC\FOTOS PARA SEC. TEC\11-2.jpeg"/>
          <p:cNvPicPr>
            <a:picLocks noChangeAspect="1" noChangeArrowheads="1"/>
          </p:cNvPicPr>
          <p:nvPr/>
        </p:nvPicPr>
        <p:blipFill>
          <a:blip r:embed="rId3"/>
          <a:srcRect l="13419" r="17290"/>
          <a:stretch>
            <a:fillRect/>
          </a:stretch>
        </p:blipFill>
        <p:spPr bwMode="auto">
          <a:xfrm>
            <a:off x="4572000" y="3492499"/>
            <a:ext cx="4572000" cy="3159023"/>
          </a:xfrm>
          <a:prstGeom prst="rect">
            <a:avLst/>
          </a:prstGeom>
          <a:noFill/>
        </p:spPr>
      </p:pic>
      <p:pic>
        <p:nvPicPr>
          <p:cNvPr id="2050" name="Picture 2" descr="C:\Users\afirme\Desktop\SEC. TEC\FOTOS PARA SEC. TEC\11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09717"/>
            <a:ext cx="4571999" cy="3182784"/>
          </a:xfrm>
          <a:prstGeom prst="rect">
            <a:avLst/>
          </a:prstGeom>
          <a:noFill/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REHABILITACION DE CANCHA EN EL FRACC. MODERNO.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$701,830.18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3,200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OP-SL-011/2023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-8117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10"/>
          <a:srcRect l="19616" t="17538" r="14441" b="13426"/>
          <a:stretch/>
        </p:blipFill>
        <p:spPr>
          <a:xfrm>
            <a:off x="326787" y="3657600"/>
            <a:ext cx="3501445" cy="206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65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120" y="0"/>
            <a:ext cx="4388879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REHABILITACION DE AREA DE CISTERNAS EN EL DIF MONCLOVA EN LA CIUDAD DE MONCLOVA.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$801,125.91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2,240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OP-SE-012/2023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9"/>
          <a:srcRect l="33503" t="18023" r="8798" b="16523"/>
          <a:stretch/>
        </p:blipFill>
        <p:spPr>
          <a:xfrm>
            <a:off x="381301" y="3563816"/>
            <a:ext cx="3446931" cy="219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59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9594" t="15417" r="39708" b="17826"/>
          <a:stretch/>
        </p:blipFill>
        <p:spPr>
          <a:xfrm>
            <a:off x="4807240" y="0"/>
            <a:ext cx="4336761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SUMINISTRO DE MATERIAL TRITURADO PARA CONSTRUCCION DE BASES EN DIVERSAS VIALIDADES DE LA CIUDAD DE MONCLOVA.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$1,711,000.00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4,561</a:t>
            </a:r>
            <a:r>
              <a:rPr lang="es-MX" sz="1600" i="1" u="sng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OP-SF-013/2023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1115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15" name="Picture 2"/>
          <p:cNvPicPr>
            <a:picLocks noChangeAspect="1"/>
          </p:cNvPicPr>
          <p:nvPr/>
        </p:nvPicPr>
        <p:blipFill rotWithShape="1">
          <a:blip r:embed="rId9" cstate="print"/>
          <a:srcRect l="35565" t="15236" r="4873" b="7575"/>
          <a:stretch/>
        </p:blipFill>
        <p:spPr>
          <a:xfrm>
            <a:off x="687478" y="3572103"/>
            <a:ext cx="3079258" cy="22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729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66" b="21198"/>
          <a:stretch/>
        </p:blipFill>
        <p:spPr bwMode="auto">
          <a:xfrm>
            <a:off x="4859358" y="0"/>
            <a:ext cx="4284642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RENTA DE CAMION PARA DIVERSAS ACTIVIDADES EN LA CIUDAD DE MONCLOVA.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$174,000.00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4,560</a:t>
            </a:r>
            <a:r>
              <a:rPr lang="es-MX" sz="1600" i="1" u="sng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OP-SE-014/2023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17" name="Picture 2"/>
          <p:cNvPicPr>
            <a:picLocks noChangeAspect="1"/>
          </p:cNvPicPr>
          <p:nvPr/>
        </p:nvPicPr>
        <p:blipFill rotWithShape="1">
          <a:blip r:embed="rId9" cstate="print"/>
          <a:srcRect l="35565" t="15236" r="4873" b="7575"/>
          <a:stretch/>
        </p:blipFill>
        <p:spPr>
          <a:xfrm>
            <a:off x="687478" y="3572103"/>
            <a:ext cx="3079258" cy="22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86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REGENERACION URBANA (2DA. ETAPA) EN CALLE MIGUEL HIDALGO DE CALLE V. CARRANZA A PROGRESO EN MONCLOVA.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$860,430.00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788</a:t>
            </a:r>
            <a:r>
              <a:rPr lang="es-MX" sz="1600" i="1" u="sng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OP-UE-015/2023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65%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60%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17" name="Picture 2"/>
          <p:cNvPicPr>
            <a:picLocks noChangeAspect="1"/>
          </p:cNvPicPr>
          <p:nvPr/>
        </p:nvPicPr>
        <p:blipFill rotWithShape="1">
          <a:blip r:embed="rId8" cstate="print"/>
          <a:srcRect l="35565" t="15236" r="4873" b="7575"/>
          <a:stretch/>
        </p:blipFill>
        <p:spPr>
          <a:xfrm>
            <a:off x="687478" y="3572103"/>
            <a:ext cx="3079258" cy="224469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987" y="2036490"/>
            <a:ext cx="5056435" cy="278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86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40" y="0"/>
            <a:ext cx="4334012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PINTURA CAMELLON CENTRAL Y LATERAL EN EL BLVD. SAN JOSE EN MONCLOVA.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16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$352,898.04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20,000</a:t>
            </a:r>
            <a:r>
              <a:rPr lang="es-MX" sz="1600" i="1" u="sng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OP-SE-016/2023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/>
          <a:srcRect l="43867" t="20565" r="6031" b="10081"/>
          <a:stretch>
            <a:fillRect/>
          </a:stretch>
        </p:blipFill>
        <p:spPr bwMode="auto">
          <a:xfrm>
            <a:off x="619435" y="3492499"/>
            <a:ext cx="2993921" cy="233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96586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afirme\Desktop\SEC. TEC\FOTOS PARA SEC. TEC\17.jpeg"/>
          <p:cNvPicPr>
            <a:picLocks noChangeAspect="1" noChangeArrowheads="1"/>
          </p:cNvPicPr>
          <p:nvPr/>
        </p:nvPicPr>
        <p:blipFill>
          <a:blip r:embed="rId3"/>
          <a:srcRect t="31673" r="-323"/>
          <a:stretch>
            <a:fillRect/>
          </a:stretch>
        </p:blipFill>
        <p:spPr bwMode="auto">
          <a:xfrm>
            <a:off x="4572000" y="3492500"/>
            <a:ext cx="4572000" cy="3232152"/>
          </a:xfrm>
          <a:prstGeom prst="rect">
            <a:avLst/>
          </a:prstGeom>
          <a:noFill/>
        </p:spPr>
      </p:pic>
      <p:pic>
        <p:nvPicPr>
          <p:cNvPr id="4099" name="Picture 3" descr="C:\Users\afirme\Desktop\SEC. TEC\FOTOS PARA SEC. TEC\17-2.jpeg"/>
          <p:cNvPicPr>
            <a:picLocks noChangeAspect="1" noChangeArrowheads="1"/>
          </p:cNvPicPr>
          <p:nvPr/>
        </p:nvPicPr>
        <p:blipFill>
          <a:blip r:embed="rId4"/>
          <a:srcRect l="13952" r="12500"/>
          <a:stretch>
            <a:fillRect/>
          </a:stretch>
        </p:blipFill>
        <p:spPr bwMode="auto">
          <a:xfrm>
            <a:off x="4559186" y="0"/>
            <a:ext cx="4584814" cy="3506478"/>
          </a:xfrm>
          <a:prstGeom prst="rect">
            <a:avLst/>
          </a:prstGeom>
          <a:noFill/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75213"/>
            <a:ext cx="489882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SUMINISTRO E INSTALACION DE PASTO PARA CANCHA DE FUTBOL AMERICANO Y FUTBOL 11 EN COLONIA MEZQUITAL EN LA CIUDAD DE MONCLOVA, COAHUILA.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$6,220,500.00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2,201</a:t>
            </a:r>
            <a:r>
              <a:rPr lang="es-MX" sz="1600" i="1" u="sng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OP-SL-017/2023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/>
          <a:srcRect l="42507" t="21976" r="12152" b="11290"/>
          <a:stretch>
            <a:fillRect/>
          </a:stretch>
        </p:blipFill>
        <p:spPr bwMode="auto">
          <a:xfrm>
            <a:off x="589935" y="3492500"/>
            <a:ext cx="2816942" cy="2331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96586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45717"/>
            <a:ext cx="489882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BLVD. ROGELIO MONTEMAYOR ENTRE CALLE SAMUEL FIELD Y CALLE 5 DE MAYO EN COL. ROGELIO MONTEMAYOR.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11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$5,547,900.00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2,065</a:t>
            </a:r>
            <a:r>
              <a:rPr lang="es-MX" sz="1600" i="1" u="sng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OP-SF-018/2023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/>
          <a:srcRect l="43074" t="21169" r="11132" b="13307"/>
          <a:stretch>
            <a:fillRect/>
          </a:stretch>
        </p:blipFill>
        <p:spPr bwMode="auto">
          <a:xfrm>
            <a:off x="604681" y="3521995"/>
            <a:ext cx="2875935" cy="2313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 descr="C:\Users\afirme\Desktop\SEC. TEC\FOTOS PARA SEC. TEC\18.jpeg"/>
          <p:cNvPicPr>
            <a:picLocks noChangeAspect="1" noChangeArrowheads="1"/>
          </p:cNvPicPr>
          <p:nvPr/>
        </p:nvPicPr>
        <p:blipFill>
          <a:blip r:embed="rId9"/>
          <a:srcRect l="35968"/>
          <a:stretch>
            <a:fillRect/>
          </a:stretch>
        </p:blipFill>
        <p:spPr bwMode="auto">
          <a:xfrm>
            <a:off x="4572000" y="1157747"/>
            <a:ext cx="4558172" cy="40041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6586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 descr="C:\Users\Maribel\Desktop\FOTOS MAYO 2023\GRUA AER-05 CALLE VESUBIO  COL. ROMA CAMBIANDO LAMPARA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04" b="5936"/>
          <a:stretch/>
        </p:blipFill>
        <p:spPr bwMode="auto">
          <a:xfrm>
            <a:off x="4807241" y="-1138"/>
            <a:ext cx="4336760" cy="68591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RENTA DE GRUAS PARA DIVERSAS ACTIVIDADES EN LA CIUDAD DE MONCLOVA.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$835,200.00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8,405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OP-SE-001/2023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</p:txBody>
      </p:sp>
      <p:pic>
        <p:nvPicPr>
          <p:cNvPr id="23" name="Picture 2"/>
          <p:cNvPicPr>
            <a:picLocks noChangeAspect="1"/>
          </p:cNvPicPr>
          <p:nvPr/>
        </p:nvPicPr>
        <p:blipFill rotWithShape="1">
          <a:blip r:embed="rId5" cstate="print"/>
          <a:srcRect l="35565" t="15236" r="4873" b="7575"/>
          <a:stretch/>
        </p:blipFill>
        <p:spPr>
          <a:xfrm>
            <a:off x="687478" y="3572103"/>
            <a:ext cx="3079258" cy="224469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6245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503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40" y="0"/>
            <a:ext cx="4336760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048953"/>
            <a:ext cx="4898827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CONSTRUCCION DE PLAZA DE LA COLONIA 21 DE MARZO EN LA CIUDAD DE MONCLOVA, COAHUILA.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11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$1,464,270.00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2,671</a:t>
            </a:r>
            <a:r>
              <a:rPr lang="es-MX" sz="1600" i="1" u="sng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OP-SE-019/2023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9"/>
          <a:srcRect l="23362" t="15423" r="18602" b="10786"/>
          <a:stretch>
            <a:fillRect/>
          </a:stretch>
        </p:blipFill>
        <p:spPr bwMode="auto">
          <a:xfrm>
            <a:off x="412954" y="3507248"/>
            <a:ext cx="3259393" cy="2329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96586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394" y="0"/>
            <a:ext cx="4236605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60465"/>
            <a:ext cx="489882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CONSTRUCCION DE APROCHES DE PAVIMENTO HIDRAULICO (3A ETAPA) EN CALLE NARCISOS ENTRE AVE. LEANDRO VALLE Y CALLE NUVES EN COL. ELSA HERNANDEZ EN MONCLOVA, COAHUILA.</a:t>
            </a:r>
            <a:endParaRPr lang="es-MX" sz="11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$459,641.00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2,615</a:t>
            </a:r>
            <a:r>
              <a:rPr lang="es-MX" sz="1600" i="1" u="sng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OP-SF-020/2023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9"/>
          <a:srcRect l="46474" t="20968" r="14193" b="14314"/>
          <a:stretch>
            <a:fillRect/>
          </a:stretch>
        </p:blipFill>
        <p:spPr bwMode="auto">
          <a:xfrm>
            <a:off x="634181" y="3492500"/>
            <a:ext cx="2772696" cy="233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96586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140" y="0"/>
            <a:ext cx="4415859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60465"/>
            <a:ext cx="489882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SUMINISTRO Y APLICACIÓN DE PINTURA EN CAMELLON CENTRAL EN BLVD. REVOLUCION MEXICANA EN MONCLOVA, COAHUILA.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16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$601,232.64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30,000.00</a:t>
            </a:r>
            <a:r>
              <a:rPr lang="es-MX" sz="1600" i="1" u="sng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OP-SE-021/2023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60%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69%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/>
          <a:srcRect l="43187" t="20363" r="8978" b="14919"/>
          <a:stretch>
            <a:fillRect/>
          </a:stretch>
        </p:blipFill>
        <p:spPr bwMode="auto">
          <a:xfrm>
            <a:off x="457199" y="3492500"/>
            <a:ext cx="3052917" cy="2322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96586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firme\Desktop\SEC. TEC\FOTOS PARA SEC. TEC\22.jpeg"/>
          <p:cNvPicPr>
            <a:picLocks noChangeAspect="1" noChangeArrowheads="1"/>
          </p:cNvPicPr>
          <p:nvPr/>
        </p:nvPicPr>
        <p:blipFill>
          <a:blip r:embed="rId3"/>
          <a:srcRect b="8192"/>
          <a:stretch>
            <a:fillRect/>
          </a:stretch>
        </p:blipFill>
        <p:spPr bwMode="auto">
          <a:xfrm>
            <a:off x="4950315" y="9950"/>
            <a:ext cx="4193685" cy="6848050"/>
          </a:xfrm>
          <a:prstGeom prst="rect">
            <a:avLst/>
          </a:prstGeom>
          <a:noFill/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60465"/>
            <a:ext cx="489882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REMODELACION EN SALAS DE RECUPERACION Y SANITARIOS EN EL DIF MUNICIPAL DE MONCLOVA.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16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$904,009.00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3,500.00</a:t>
            </a:r>
            <a:r>
              <a:rPr lang="es-MX" sz="1600" i="1" u="sng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OP-SE-022/2023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/>
          <a:srcRect l="43074" t="26411" r="7732" b="12298"/>
          <a:stretch>
            <a:fillRect/>
          </a:stretch>
        </p:blipFill>
        <p:spPr bwMode="auto">
          <a:xfrm>
            <a:off x="457203" y="3551492"/>
            <a:ext cx="3229897" cy="2262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965868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firme\Desktop\SEC. TEC\FOTOS PARA SEC. TEC\23-2.jpeg"/>
          <p:cNvPicPr>
            <a:picLocks noChangeAspect="1" noChangeArrowheads="1"/>
          </p:cNvPicPr>
          <p:nvPr/>
        </p:nvPicPr>
        <p:blipFill>
          <a:blip r:embed="rId3"/>
          <a:srcRect l="22661" r="14315"/>
          <a:stretch>
            <a:fillRect/>
          </a:stretch>
        </p:blipFill>
        <p:spPr bwMode="auto">
          <a:xfrm>
            <a:off x="4572000" y="280219"/>
            <a:ext cx="4572000" cy="6356555"/>
          </a:xfrm>
          <a:prstGeom prst="rect">
            <a:avLst/>
          </a:prstGeom>
          <a:noFill/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60465"/>
            <a:ext cx="489882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CALLE RAUL MADERO ENTRE CALLE PABLO GLZ. Y CALLE V. CARRANZA EN COL. VETERANOS.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12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$2,025,472.27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170.00</a:t>
            </a:r>
            <a:r>
              <a:rPr lang="es-MX" sz="1600" i="1" u="sng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93103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OP-RV-SF-023/2023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/>
          <a:srcRect l="44887" t="26815" r="5351" b="11895"/>
          <a:stretch>
            <a:fillRect/>
          </a:stretch>
        </p:blipFill>
        <p:spPr bwMode="auto">
          <a:xfrm>
            <a:off x="427703" y="3536744"/>
            <a:ext cx="3303639" cy="2287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965868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308" y="0"/>
            <a:ext cx="4161691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60465"/>
            <a:ext cx="489882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AV. DE LAS MORAS ENTRE PIÑA Y GIRASOLES EN COL. LA RIBERA.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12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$2,115,382.25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1,750.00</a:t>
            </a:r>
            <a:r>
              <a:rPr lang="es-MX" sz="1600" i="1" u="sng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93103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OP-RV-SF-024/2023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9"/>
          <a:srcRect l="25478" t="14828" r="17073" b="17083"/>
          <a:stretch/>
        </p:blipFill>
        <p:spPr>
          <a:xfrm>
            <a:off x="468577" y="3597847"/>
            <a:ext cx="3223114" cy="214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868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firme\Desktop\SEC. TEC\FOTOS PARA SEC. TEC\25.jpeg"/>
          <p:cNvPicPr>
            <a:picLocks noChangeAspect="1" noChangeArrowheads="1"/>
          </p:cNvPicPr>
          <p:nvPr/>
        </p:nvPicPr>
        <p:blipFill>
          <a:blip r:embed="rId3"/>
          <a:srcRect l="14647" r="15914"/>
          <a:stretch>
            <a:fillRect/>
          </a:stretch>
        </p:blipFill>
        <p:spPr bwMode="auto">
          <a:xfrm>
            <a:off x="4571999" y="331838"/>
            <a:ext cx="4567633" cy="6290187"/>
          </a:xfrm>
          <a:prstGeom prst="rect">
            <a:avLst/>
          </a:prstGeom>
          <a:noFill/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60465"/>
            <a:ext cx="489882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CALLE FLORES MAGON ENTRE CALLE LA PAZ Y JUAREZ EN COL. ROSITA.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12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$988,750.00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80.00</a:t>
            </a:r>
            <a:r>
              <a:rPr lang="es-MX" sz="1600" i="1" u="sng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93103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OP-SF-025/2023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/>
          <a:srcRect l="43187" t="28024" r="17366" b="14113"/>
          <a:stretch>
            <a:fillRect/>
          </a:stretch>
        </p:blipFill>
        <p:spPr bwMode="auto">
          <a:xfrm>
            <a:off x="575188" y="3492500"/>
            <a:ext cx="2861186" cy="235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965868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738" y="0"/>
            <a:ext cx="4323217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60465"/>
            <a:ext cx="4898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SUMINISTRO Y APLICACIÓN DE CAREPTA Y ASFALTO PARA RIEGO DE LIGA PARA EL PROGRAMA DE BACHEO EN DIFERENTES VIALIDADES DE LA CIUDAD (1A ETAPA).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12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$5,933,980.00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7,550.00</a:t>
            </a:r>
            <a:r>
              <a:rPr lang="es-MX" sz="1600" i="1" u="sng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93103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OP-SF-026/2023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15" name="Picture 2"/>
          <p:cNvPicPr>
            <a:picLocks noChangeAspect="1"/>
          </p:cNvPicPr>
          <p:nvPr/>
        </p:nvPicPr>
        <p:blipFill rotWithShape="1">
          <a:blip r:embed="rId9" cstate="print"/>
          <a:srcRect l="35565" t="15236" r="4873" b="7575"/>
          <a:stretch/>
        </p:blipFill>
        <p:spPr>
          <a:xfrm>
            <a:off x="687478" y="3572103"/>
            <a:ext cx="3079258" cy="22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868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141" y="0"/>
            <a:ext cx="4410269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60465"/>
            <a:ext cx="489882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CONSTRUCCION DE 12 DESCARGAS DOMICILIARIAS EN CALLE EL MIRADOR CON CALLE QUINTANA ROO EN COL. MIGUEL HIDALGO.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12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$231,420.00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60.00</a:t>
            </a:r>
            <a:r>
              <a:rPr lang="es-MX" sz="1600" i="1" u="sng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93103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OP-SD-027/2023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9"/>
          <a:srcRect l="43980" t="27419" r="12039" b="13911"/>
          <a:stretch>
            <a:fillRect/>
          </a:stretch>
        </p:blipFill>
        <p:spPr bwMode="auto">
          <a:xfrm>
            <a:off x="486697" y="3521996"/>
            <a:ext cx="3067664" cy="2300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96586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790" y="0"/>
            <a:ext cx="4402209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60465"/>
            <a:ext cx="48988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REHABILITACION DE CAMELLON CENTRAL, RECARPETEO Y ALUMBRADO EN AV. 5 DE MAYO ENTRE CALLE VIA APIA Y CALLE FLORES MAGON Y RECARPETEO EN CALLE APOLO Y NAPOLES DE LA COLONIA ROMA DE LA CIUDAD DE MONCLOVA</a:t>
            </a: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  <a:endParaRPr lang="es-MX" sz="12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$5,163,892.78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XXXXX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93103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OP-SE-028/2023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9"/>
          <a:srcRect l="28388" t="17362" r="7867" b="10671"/>
          <a:stretch/>
        </p:blipFill>
        <p:spPr>
          <a:xfrm>
            <a:off x="468577" y="3597847"/>
            <a:ext cx="3382624" cy="214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33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 descr="C:\Users\gopnbamow\Desktop\Renta 2023\OP-23-002 RETROEXCAVADORA Y CAMION\OP-SE-002-2023\CANCHA PREPA 24\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240" y="0"/>
            <a:ext cx="430458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RENTA DE DOS RETROEXCAVADORAS Y UN CAMION PARA DIVERSAS ACTIVIDADES EN LA CIUDAD DE MONCLOVA.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$1,257,600.00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9,589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OP-SE-002/2023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</p:txBody>
      </p:sp>
      <p:pic>
        <p:nvPicPr>
          <p:cNvPr id="23" name="Picture 2"/>
          <p:cNvPicPr>
            <a:picLocks noChangeAspect="1"/>
          </p:cNvPicPr>
          <p:nvPr/>
        </p:nvPicPr>
        <p:blipFill rotWithShape="1">
          <a:blip r:embed="rId5" cstate="print"/>
          <a:srcRect l="35565" t="15236" r="4873" b="7575"/>
          <a:stretch/>
        </p:blipFill>
        <p:spPr>
          <a:xfrm>
            <a:off x="687478" y="3572103"/>
            <a:ext cx="3079258" cy="224469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-8117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65284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409" y="0"/>
            <a:ext cx="4370591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60465"/>
            <a:ext cx="489882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CALLE 42 ENTRE CALLE 9 Y AV. ORIENTE EN COL. 21 DE MARZO.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$2,067,740.00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1,531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93103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OP-SF-029/2023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119%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9"/>
          <a:srcRect l="20424" t="17765" r="21877" b="19387"/>
          <a:stretch/>
        </p:blipFill>
        <p:spPr>
          <a:xfrm>
            <a:off x="344659" y="3538269"/>
            <a:ext cx="3447350" cy="211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58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40" y="0"/>
            <a:ext cx="4336760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60465"/>
            <a:ext cx="489882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DESPALME, CORTE Y RETIRO DE MATERIAL EN EL ARROYO MEZQUITAL ENTRE AVE. OBRERO UNIDO Y CALLE VALLE ESCONDIDO EN COL. MEZQUITAL; ARROYO OBRERO UNIDO ENTRE BLVD. HAROLD R. PAPE Y CALLE 1RO DE ENERO EN COL. OBRERA.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$6,400,000.00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5,679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93103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OP-SE-030/2023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130%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9"/>
          <a:srcRect l="21065" t="17606" r="10062" b="11730"/>
          <a:stretch/>
        </p:blipFill>
        <p:spPr>
          <a:xfrm>
            <a:off x="197844" y="3588876"/>
            <a:ext cx="3846197" cy="221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220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120" y="0"/>
            <a:ext cx="4388879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60465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EN AV. NOGALARES ENTRE CALLE PIÑA Y GIRASOLES COL. LA RIBERA.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14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$1,646,130.00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1,856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93103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OP-SF-031/2023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9"/>
          <a:srcRect l="25478" t="14828" r="17073" b="17083"/>
          <a:stretch/>
        </p:blipFill>
        <p:spPr>
          <a:xfrm>
            <a:off x="468577" y="3597847"/>
            <a:ext cx="3223114" cy="214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511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120" y="0"/>
            <a:ext cx="4388879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60465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PRIV. NISPEROS ENTRE CALLE NISPEROS Y TOPE DE CALLE EN COL. SAN MIGUEL.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$679,860.00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90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93103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OP-SF-032/2023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9"/>
          <a:srcRect l="33704" t="16157" r="9696" b="12528"/>
          <a:stretch/>
        </p:blipFill>
        <p:spPr>
          <a:xfrm>
            <a:off x="552029" y="3597266"/>
            <a:ext cx="3032609" cy="214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349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140" y="6686"/>
            <a:ext cx="4415859" cy="685131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60465"/>
            <a:ext cx="489882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RENTA DE RETROEXCAVADORA PARA DIVERSAS ACTIVIDADES EN LA CIUDAD DE MONCLOVA.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$420,000.00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9,356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93103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OP-SE-033/2023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33%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33%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15" name="Picture 2"/>
          <p:cNvPicPr>
            <a:picLocks noChangeAspect="1"/>
          </p:cNvPicPr>
          <p:nvPr/>
        </p:nvPicPr>
        <p:blipFill rotWithShape="1">
          <a:blip r:embed="rId9" cstate="print"/>
          <a:srcRect l="35565" t="15236" r="4873" b="7575"/>
          <a:stretch/>
        </p:blipFill>
        <p:spPr>
          <a:xfrm>
            <a:off x="581314" y="3572103"/>
            <a:ext cx="3079258" cy="22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229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142" y="0"/>
            <a:ext cx="4415858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60465"/>
            <a:ext cx="489882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RENTA DE CAMION DE VOLTEO PARA DIVERSAS ACTIVIDADES EN LA CIUDAD DE MONCLOVA.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$591,600.00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22,550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93103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OP-SE-034/2023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33%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33%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15" name="Picture 2"/>
          <p:cNvPicPr>
            <a:picLocks noChangeAspect="1"/>
          </p:cNvPicPr>
          <p:nvPr/>
        </p:nvPicPr>
        <p:blipFill rotWithShape="1">
          <a:blip r:embed="rId9" cstate="print"/>
          <a:srcRect l="35565" t="15236" r="4873" b="7575"/>
          <a:stretch/>
        </p:blipFill>
        <p:spPr>
          <a:xfrm>
            <a:off x="664131" y="3572103"/>
            <a:ext cx="3079258" cy="22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978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arcador de contenido 2">
            <a:extLst>
              <a:ext uri="{FF2B5EF4-FFF2-40B4-BE49-F238E27FC236}">
                <a16:creationId xmlns:a16="http://schemas.microsoft.com/office/drawing/2014/main" id="{1F9E4C14-36FB-4323-BE8C-95DF372AC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122" y="-1"/>
            <a:ext cx="4382382" cy="685800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60465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REHABILITACION DE MODULO DE ATENCION CANINA UBICADO EN CALLE IDELFONSO FUENTES DE LA ZONA CENTRO DE MONCLOVA.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$121,144.60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605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93103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OP-SE-035/2023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9"/>
          <a:srcRect l="38014" t="17355" r="16743" b="31193"/>
          <a:stretch/>
        </p:blipFill>
        <p:spPr>
          <a:xfrm>
            <a:off x="511748" y="3597847"/>
            <a:ext cx="3468863" cy="221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8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60465"/>
            <a:ext cx="4898827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REMODELACION DE SANITARIOS Y PARED EXTERIOR EN DIF MONCLOVA.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$524,433.91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4,800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93103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OP-SE-036/2023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358" y="0"/>
            <a:ext cx="4316597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9"/>
          <a:srcRect l="37367" t="19163" r="10978" b="10499"/>
          <a:stretch/>
        </p:blipFill>
        <p:spPr>
          <a:xfrm>
            <a:off x="826465" y="3621224"/>
            <a:ext cx="2772520" cy="212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62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60465"/>
            <a:ext cx="4898827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CONSTRUCCION DE BANQUETAS Y VIALIDAD EN CAMINO 11 ENTRE CALLE 18 Y AVE. REVOLUCION, CAMINO 11 ENTRE AVE. REVOLUCION Y CALLE 22, CALLE JUAN DEL MONTE ENTRE CAMINO 11 Y CALLE 11 EN COL. HIPODROMO.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$3,577,648.00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2,000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93103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OP-SE-037/2023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8"/>
          <a:srcRect l="40402" t="20602" r="8127" b="13944"/>
          <a:stretch/>
        </p:blipFill>
        <p:spPr>
          <a:xfrm>
            <a:off x="627174" y="3562696"/>
            <a:ext cx="3088383" cy="220912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434" y="0"/>
            <a:ext cx="43515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548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358" y="0"/>
            <a:ext cx="4284642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60465"/>
            <a:ext cx="489882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DIVERSAS CALLE DE LA COLONIA SAN MIGUEL.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$4,868,120.00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520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93103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OP-SF-038/2023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9"/>
          <a:srcRect l="49715" t="24562" r="13650" b="20405"/>
          <a:stretch/>
        </p:blipFill>
        <p:spPr>
          <a:xfrm>
            <a:off x="747825" y="3564657"/>
            <a:ext cx="2675313" cy="22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64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282" y="0"/>
            <a:ext cx="442671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RENTA DE UN CAMION CISTERNA PARA DIVERSAS ACTIVIDADES EN LA CIUDAD DE MONCLOVA.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$487,200.00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3,600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OP-SE-003/2023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</p:txBody>
      </p:sp>
      <p:pic>
        <p:nvPicPr>
          <p:cNvPr id="23" name="Picture 2"/>
          <p:cNvPicPr>
            <a:picLocks noChangeAspect="1"/>
          </p:cNvPicPr>
          <p:nvPr/>
        </p:nvPicPr>
        <p:blipFill rotWithShape="1">
          <a:blip r:embed="rId5" cstate="print"/>
          <a:srcRect l="35565" t="15236" r="4873" b="7575"/>
          <a:stretch/>
        </p:blipFill>
        <p:spPr>
          <a:xfrm>
            <a:off x="687478" y="3572103"/>
            <a:ext cx="3079258" cy="224469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630" y="-8117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12015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142" y="0"/>
            <a:ext cx="4469228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60465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CONSTRUCCION DE TERRACERIAS PARA CANCHA DE FUTBOL SOCCER DE LA CIUDAD DEPORTIVA EN LA CIUDAD DE MONCLOVA, COAHUILA.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$3,225,834.24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498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93103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OP-SL-039/2023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9"/>
          <a:srcRect l="41882" t="10643" r="3166" b="33022"/>
          <a:stretch/>
        </p:blipFill>
        <p:spPr>
          <a:xfrm>
            <a:off x="362481" y="3717916"/>
            <a:ext cx="3516924" cy="202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490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120" y="0"/>
            <a:ext cx="4388879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60465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SUMINISTRO DE PASTO ARTIFICIAL PARA CANCHA DE FUTBOL SOCCER DE LA CIUDAD DEPORTIVA NORA LETICIA ROCHA EN LA CIUDAD DE MONCLOVA, COAHUILA.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$6,429,300.00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835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93103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OP-SL-040/2023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9"/>
          <a:srcRect l="41882" t="10643" r="3166" b="33022"/>
          <a:stretch/>
        </p:blipFill>
        <p:spPr>
          <a:xfrm>
            <a:off x="362481" y="3717916"/>
            <a:ext cx="3516924" cy="202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995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120" y="0"/>
            <a:ext cx="4388879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60465"/>
            <a:ext cx="489882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REHABILITACION DE CANCHA DE BEISBOL INFANTIL EN COL. TEOCALLI EN MONCLOVA, COAHUILA. 2DA ETAPA.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$2,145,877.04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950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93103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OP-SL-041/2023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9"/>
          <a:srcRect l="28839" t="21612" r="13645" b="18145"/>
          <a:stretch/>
        </p:blipFill>
        <p:spPr>
          <a:xfrm>
            <a:off x="226933" y="3597847"/>
            <a:ext cx="3681047" cy="216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0861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3544" t="4956" r="3308" b="11680"/>
          <a:stretch/>
        </p:blipFill>
        <p:spPr>
          <a:xfrm>
            <a:off x="4763610" y="1210231"/>
            <a:ext cx="4380390" cy="220517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60465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PROYECTO EJECUTIVO PARA EL CENTRO DE GOBIERNO UBICADO EN CALLE CARRANZA ENTRE ZARAGOZA Y GUERRERO SUR DE LA ZONA CENTRO EN MONCLOVA </a:t>
            </a: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$910,600.00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1,025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93103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OP-SE-042/2023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30%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30%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9"/>
          <a:srcRect l="24443" t="16820" r="16576" b="13817"/>
          <a:stretch/>
        </p:blipFill>
        <p:spPr>
          <a:xfrm>
            <a:off x="509823" y="3574380"/>
            <a:ext cx="3318409" cy="219509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0"/>
          <a:srcRect l="3827" t="4675" r="3488" b="11961"/>
          <a:stretch/>
        </p:blipFill>
        <p:spPr>
          <a:xfrm>
            <a:off x="4676023" y="3498143"/>
            <a:ext cx="4443046" cy="224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905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141" y="0"/>
            <a:ext cx="4420945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60465"/>
            <a:ext cx="489882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CONSTRUCCION DE RED DE DISTRIBUCION  SUBTERRANEA ELECTRICA EN CALLE MIGUEL HIDALGO ENTRE CALLE ALDAMA Y V. CARRANZA (CENTRO HISTORICO) DE LA ZONA CENTRO DE MONCLOVA, COAHUILA. </a:t>
            </a: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$6,440,620.32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6,500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93103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OP-SG-043/2023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37%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37%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9"/>
          <a:srcRect l="32172" t="19130" r="20019" b="8577"/>
          <a:stretch/>
        </p:blipFill>
        <p:spPr>
          <a:xfrm>
            <a:off x="807416" y="3626816"/>
            <a:ext cx="2521836" cy="214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768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40" y="9024"/>
            <a:ext cx="4336760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60465"/>
            <a:ext cx="489882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SUPERVISION DE CONTROL DE CALIDAD TECNICA Y ADMINISTRATIVA DE LA CONSTRUCCION DE OBRAS EN TRABAJOS DE REMODELACION DE CENTRO HISTORICO CALLE HIDALGO DE CARRANZA A CALLE ALDAMA EN EL MUNICIPIO DE MONCLOVA, COAHUILA.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$2,156,440.00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6,500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93103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OP-SE-044/2023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27%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27%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9"/>
          <a:srcRect l="32172" t="19130" r="20019" b="8577"/>
          <a:stretch/>
        </p:blipFill>
        <p:spPr>
          <a:xfrm>
            <a:off x="807416" y="3626816"/>
            <a:ext cx="2521836" cy="214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806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907" y="0"/>
            <a:ext cx="4426093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60465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ACCESO A EL ECOPARQUE ENTRE AV. REVOLUCION Y ENTRADA AL ECOPARQUE.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$6,441,500.00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6,798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93103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OP-SF-045/2023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9"/>
          <a:srcRect l="18547" t="21049" r="5792" b="23393"/>
          <a:stretch/>
        </p:blipFill>
        <p:spPr>
          <a:xfrm>
            <a:off x="278476" y="3959396"/>
            <a:ext cx="3926465" cy="162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781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907" y="0"/>
            <a:ext cx="4415535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60465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REHABILITACION DE CAMPO DE FUTBOL SOCCER, GRADAS Y PISTA TARTAN EN UNIDAD DEPORTIVA NORA LETICIA ROCHA EN MONCLOVA, COAHUILA.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$6,417,000.00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4,309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93103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OP-SL-046/2023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9"/>
          <a:srcRect l="31220" t="14631" r="10347" b="21218"/>
          <a:stretch/>
        </p:blipFill>
        <p:spPr>
          <a:xfrm>
            <a:off x="336105" y="3606516"/>
            <a:ext cx="3464457" cy="213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046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C:\Users\Maribel\Documents\FOTOS 2023\03 FOTOS ALUMBRADO MARZO\GRUA AER-05 BLVD. PAPE Y AV. LAS GRANJAS REPARANDO LINEAS.jp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90" r="8415"/>
          <a:stretch/>
        </p:blipFill>
        <p:spPr bwMode="auto">
          <a:xfrm>
            <a:off x="4807241" y="-1"/>
            <a:ext cx="4336760" cy="6858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60465"/>
            <a:ext cx="489882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RENTA DE GRUAS PARA DIVERSAS ACTIVIDADES EN LA CIUDAD DE MONCLOVA (3ERA. ETAPA).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$835,200.00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8,405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93103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OP-SE-047/2023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33%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33%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17" name="Picture 2"/>
          <p:cNvPicPr>
            <a:picLocks noChangeAspect="1"/>
          </p:cNvPicPr>
          <p:nvPr/>
        </p:nvPicPr>
        <p:blipFill rotWithShape="1">
          <a:blip r:embed="rId10" cstate="print"/>
          <a:srcRect l="35565" t="15236" r="4873" b="7575"/>
          <a:stretch/>
        </p:blipFill>
        <p:spPr>
          <a:xfrm>
            <a:off x="664131" y="3572103"/>
            <a:ext cx="3079258" cy="22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282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520" y="0"/>
            <a:ext cx="4360480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60465"/>
            <a:ext cx="489882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RENTA DE DOS RETROEXCAVADORAS Y UN CAMION PARA DIVERSAS ACTIVIDADES EN LA CIUDAD DE MONCLOVA (2DA. ETAPA). </a:t>
            </a: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$1,257,600.00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9,589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93103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OP-SE-048/2023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33%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33%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17" name="Picture 2"/>
          <p:cNvPicPr>
            <a:picLocks noChangeAspect="1"/>
          </p:cNvPicPr>
          <p:nvPr/>
        </p:nvPicPr>
        <p:blipFill rotWithShape="1">
          <a:blip r:embed="rId9" cstate="print"/>
          <a:srcRect l="35565" t="15236" r="4873" b="7575"/>
          <a:stretch/>
        </p:blipFill>
        <p:spPr>
          <a:xfrm>
            <a:off x="664131" y="3572103"/>
            <a:ext cx="3079258" cy="22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04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022" y="20339"/>
            <a:ext cx="4464393" cy="3551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022" y="3572103"/>
            <a:ext cx="4470941" cy="3285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RENTA DE DOS CAMION CISTERNA PARA DIVERSAS ACTIVIDADES EN LA CIUDAD DE MONCLOVA.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$839,376.00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5,305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OP-SE-004/2023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</p:txBody>
      </p:sp>
      <p:pic>
        <p:nvPicPr>
          <p:cNvPr id="23" name="Picture 2"/>
          <p:cNvPicPr>
            <a:picLocks noChangeAspect="1"/>
          </p:cNvPicPr>
          <p:nvPr/>
        </p:nvPicPr>
        <p:blipFill rotWithShape="1">
          <a:blip r:embed="rId6" cstate="print"/>
          <a:srcRect l="35565" t="15236" r="4873" b="7575"/>
          <a:stretch/>
        </p:blipFill>
        <p:spPr>
          <a:xfrm>
            <a:off x="687478" y="3572103"/>
            <a:ext cx="3079258" cy="224469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9526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50866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240" y="-20298"/>
            <a:ext cx="4336760" cy="687829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60465"/>
            <a:ext cx="489882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RENTA DE UN CAMION CISTERNA PARA DIVERSAS ACTIVIDADES EN LA CIUDAD DE MONCLOVA (2DA. ETAPA).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$487,200.00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3,600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93103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OP-SE-049/2023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33%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33%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17" name="Picture 2"/>
          <p:cNvPicPr>
            <a:picLocks noChangeAspect="1"/>
          </p:cNvPicPr>
          <p:nvPr/>
        </p:nvPicPr>
        <p:blipFill rotWithShape="1">
          <a:blip r:embed="rId9" cstate="print"/>
          <a:srcRect l="35565" t="15236" r="4873" b="7575"/>
          <a:stretch/>
        </p:blipFill>
        <p:spPr>
          <a:xfrm>
            <a:off x="664131" y="3572103"/>
            <a:ext cx="3079258" cy="22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607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60465"/>
            <a:ext cx="489882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RENTA DE DOS CAMION CISTERNA PARA DIVERSAS ACTIVIDADES EN LA CIUDAD DE MONCLOVA (2DA. ETAPA).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$835,200.00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5,305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93103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OP-SE-050/2023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33%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33%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17" name="Picture 2"/>
          <p:cNvPicPr>
            <a:picLocks noChangeAspect="1"/>
          </p:cNvPicPr>
          <p:nvPr/>
        </p:nvPicPr>
        <p:blipFill rotWithShape="1">
          <a:blip r:embed="rId8" cstate="print"/>
          <a:srcRect l="35565" t="15236" r="4873" b="7575"/>
          <a:stretch/>
        </p:blipFill>
        <p:spPr>
          <a:xfrm>
            <a:off x="664131" y="3572103"/>
            <a:ext cx="3079258" cy="2244693"/>
          </a:xfrm>
          <a:prstGeom prst="rect">
            <a:avLst/>
          </a:prstGeom>
        </p:spPr>
      </p:pic>
      <p:pic>
        <p:nvPicPr>
          <p:cNvPr id="15" name="Imagen 14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240" y="1615556"/>
            <a:ext cx="4336760" cy="31730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92533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C:\Users\Maribel\Documents\FOTOS 2023\03 FOTOS ALUMBRADO MARZO\GRUA ROJA UNIVERSIDAD TECNOLOGICO  DE MONCLOVA INSTALANDO REFLECTORES Y CABLEAD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121" y="-1138"/>
            <a:ext cx="4386694" cy="6859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60465"/>
            <a:ext cx="489882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RENTA DE GRUA PARA DIVERSAS ACTIVIDADES EN LA CIUDAD DE MONCLOVA.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$243,600.00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4,205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93103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OP-SE-051/2023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33%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33%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17" name="Picture 2"/>
          <p:cNvPicPr>
            <a:picLocks noChangeAspect="1"/>
          </p:cNvPicPr>
          <p:nvPr/>
        </p:nvPicPr>
        <p:blipFill rotWithShape="1">
          <a:blip r:embed="rId9" cstate="print"/>
          <a:srcRect l="35565" t="15236" r="4873" b="7575"/>
          <a:stretch/>
        </p:blipFill>
        <p:spPr>
          <a:xfrm>
            <a:off x="664131" y="3572103"/>
            <a:ext cx="3079258" cy="22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188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/>
          <p:nvPr/>
        </p:nvPicPr>
        <p:blipFill>
          <a:blip r:embed="rId3"/>
          <a:stretch>
            <a:fillRect/>
          </a:stretch>
        </p:blipFill>
        <p:spPr>
          <a:xfrm>
            <a:off x="4886339" y="0"/>
            <a:ext cx="4257662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60465"/>
            <a:ext cx="489882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RENTA DE MOTOCONFORMADORA PARA DIVERSAS ACTIVIDADES EN LA CIUDAD DE MONCLOVA (2DA. ETAPA).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$1,148,400.00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8,790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93103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OP-SE-052/2023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17%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17%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17" name="Picture 2"/>
          <p:cNvPicPr>
            <a:picLocks noChangeAspect="1"/>
          </p:cNvPicPr>
          <p:nvPr/>
        </p:nvPicPr>
        <p:blipFill rotWithShape="1">
          <a:blip r:embed="rId9" cstate="print"/>
          <a:srcRect l="35565" t="15236" r="4873" b="7575"/>
          <a:stretch/>
        </p:blipFill>
        <p:spPr>
          <a:xfrm>
            <a:off x="664131" y="3572103"/>
            <a:ext cx="3079258" cy="22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647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60465"/>
            <a:ext cx="489882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RENTA DE GRUA TITAN PARA DIVERSAS ACTIVIDADES EN LA CIUDAD DE MONCLOVA (2DA. ETAPA).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$417,600.00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10,800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93103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OP-SE-053/2023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33%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33%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17" name="Picture 2"/>
          <p:cNvPicPr>
            <a:picLocks noChangeAspect="1"/>
          </p:cNvPicPr>
          <p:nvPr/>
        </p:nvPicPr>
        <p:blipFill rotWithShape="1">
          <a:blip r:embed="rId8" cstate="print"/>
          <a:srcRect l="35565" t="15236" r="4873" b="7575"/>
          <a:stretch/>
        </p:blipFill>
        <p:spPr>
          <a:xfrm>
            <a:off x="664131" y="3572103"/>
            <a:ext cx="3079258" cy="2244693"/>
          </a:xfrm>
          <a:prstGeom prst="rect">
            <a:avLst/>
          </a:prstGeom>
        </p:spPr>
      </p:pic>
      <p:pic>
        <p:nvPicPr>
          <p:cNvPr id="18" name="Imagen 17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023" y="1657244"/>
            <a:ext cx="4467977" cy="3037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33370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C:\Users\obraspo1\Desktop\ARCHIVOS RICARDO\Renta 2023\OP-23-002 RETROEXCAVADORA Y CAMION\OP-SE-002-2023\esc. ignacio zaragoza 1 de mayo\3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12" t="12242" r="402" b="33067"/>
          <a:stretch/>
        </p:blipFill>
        <p:spPr bwMode="auto">
          <a:xfrm>
            <a:off x="4859357" y="0"/>
            <a:ext cx="4275535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60465"/>
            <a:ext cx="489882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RENTA DE CAMIONES DE VOLTEO PARA DIVERSAS ACTIVIDADES EN LA CIUDAD DE MONCLOVA.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$607,418.13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5,250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93103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OP-SE-054/2023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0%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17" name="Picture 2"/>
          <p:cNvPicPr>
            <a:picLocks noChangeAspect="1"/>
          </p:cNvPicPr>
          <p:nvPr/>
        </p:nvPicPr>
        <p:blipFill rotWithShape="1">
          <a:blip r:embed="rId9" cstate="print"/>
          <a:srcRect l="35565" t="15236" r="4873" b="7575"/>
          <a:stretch/>
        </p:blipFill>
        <p:spPr>
          <a:xfrm>
            <a:off x="664131" y="3572103"/>
            <a:ext cx="3079258" cy="22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2523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60465"/>
            <a:ext cx="489882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RENTA DE UN CAMION PARA DIVERSAS ACTIVIDADES EN LA CIUDAD DE MONCLOVA.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$139,200.00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3,050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93103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OP-SE-055/2023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0%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17" name="Picture 2"/>
          <p:cNvPicPr>
            <a:picLocks noChangeAspect="1"/>
          </p:cNvPicPr>
          <p:nvPr/>
        </p:nvPicPr>
        <p:blipFill rotWithShape="1">
          <a:blip r:embed="rId8" cstate="print"/>
          <a:srcRect l="35565" t="15236" r="4873" b="7575"/>
          <a:stretch/>
        </p:blipFill>
        <p:spPr>
          <a:xfrm>
            <a:off x="664131" y="3572103"/>
            <a:ext cx="3079258" cy="2244693"/>
          </a:xfrm>
          <a:prstGeom prst="rect">
            <a:avLst/>
          </a:prstGeom>
        </p:spPr>
      </p:pic>
      <p:pic>
        <p:nvPicPr>
          <p:cNvPr id="15" name="Imagen 14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1381627"/>
            <a:ext cx="4714875" cy="35388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63355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251" y="0"/>
            <a:ext cx="3855749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60465"/>
            <a:ext cx="4898827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2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CON CONCRETO HIDRAULICO, ASFALTICO Y CORDON CUNETA EN CALLE PRIVADA MEZQUITE ENTRE CALLE PINO Y TOPE DE CALLE; PRIVADA MEZQUITE ENTRE CALLE SEGUNDA Y TOPE DE CALLE; Y PRIV. CEDRO ENTRE CALLE PINOS Y TOPE DE CALLE EN COL. CAMPESTRE LOS ANGELES EN ESTANCIAS.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sz="1600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$779,355.00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4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76 </a:t>
            </a:r>
            <a:r>
              <a:rPr lang="es-MX" sz="14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93103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OP-SF-056/2023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9"/>
          <a:srcRect l="39203" t="17042" r="5835" b="24399"/>
          <a:stretch/>
        </p:blipFill>
        <p:spPr>
          <a:xfrm>
            <a:off x="409374" y="3646158"/>
            <a:ext cx="3423138" cy="205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393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906" y="0"/>
            <a:ext cx="4426093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60465"/>
            <a:ext cx="489882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SUMINISTRO DE MATERIAL PARA CONSTRUCCION DE BASES EN DIVERSAS CALLES DE LA CIUDAD DE MONCLOVA.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$2,372,200.00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8,401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93103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OP-SF-057/2023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15" name="Picture 2"/>
          <p:cNvPicPr>
            <a:picLocks noChangeAspect="1"/>
          </p:cNvPicPr>
          <p:nvPr/>
        </p:nvPicPr>
        <p:blipFill rotWithShape="1">
          <a:blip r:embed="rId9" cstate="print"/>
          <a:srcRect l="35565" t="15236" r="4873" b="7575"/>
          <a:stretch/>
        </p:blipFill>
        <p:spPr>
          <a:xfrm>
            <a:off x="664131" y="3572103"/>
            <a:ext cx="3079258" cy="22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256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358" y="0"/>
            <a:ext cx="4284642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60465"/>
            <a:ext cx="4898827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CALLE RIO NAZAS ENTRE CALLE RIO AGUANAVAL Y RIO LERMA, Y CALLE RIO MONCLOVA ENTRE CALLE RIO LERMA Y TOPE DE CALLE EN COL. AGUANAVAL Y DEL VALLE.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$1,783,120.00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320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93103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OP-SF-058/2023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9"/>
          <a:srcRect l="38364" t="15134" r="15294" b="20715"/>
          <a:stretch/>
        </p:blipFill>
        <p:spPr>
          <a:xfrm>
            <a:off x="744646" y="3542161"/>
            <a:ext cx="2965939" cy="230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016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 descr="C:\Users\Maribel\Desktop\05 FOTOS ALUMBRADO MAYO\GRUA AER-03 COLONIA LA LOMA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9"/>
          <a:stretch/>
        </p:blipFill>
        <p:spPr bwMode="auto">
          <a:xfrm>
            <a:off x="4767611" y="0"/>
            <a:ext cx="4377972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RENTA DE GRUAS PARA DIVERSAS ACTIVIDADES EN LA CIUDAD DE MONCLOVA (2DA. ETAPA).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$487,200.00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8,410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OP-SE-005/2023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</p:txBody>
      </p:sp>
      <p:pic>
        <p:nvPicPr>
          <p:cNvPr id="23" name="Picture 2"/>
          <p:cNvPicPr>
            <a:picLocks noChangeAspect="1"/>
          </p:cNvPicPr>
          <p:nvPr/>
        </p:nvPicPr>
        <p:blipFill rotWithShape="1">
          <a:blip r:embed="rId5" cstate="print"/>
          <a:srcRect l="35565" t="15236" r="4873" b="7575"/>
          <a:stretch/>
        </p:blipFill>
        <p:spPr>
          <a:xfrm>
            <a:off x="687478" y="3572103"/>
            <a:ext cx="3079258" cy="224469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0" y="-8117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03045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344" y="0"/>
            <a:ext cx="4206655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60465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REHABILITACION Y CONSTRUCCION DE PUENTES, CANALES Y VADOS EN DIVERSOS SITIOS DE LA CIUDAD DE MONCLOVA, COAHUILA.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$2,242,628.00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6,312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93103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OP-SE-059/2023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80%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80%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15" name="Picture 2"/>
          <p:cNvPicPr>
            <a:picLocks noChangeAspect="1"/>
          </p:cNvPicPr>
          <p:nvPr/>
        </p:nvPicPr>
        <p:blipFill rotWithShape="1">
          <a:blip r:embed="rId9" cstate="print"/>
          <a:srcRect l="35565" t="15236" r="4873" b="7575"/>
          <a:stretch/>
        </p:blipFill>
        <p:spPr>
          <a:xfrm>
            <a:off x="664131" y="3572103"/>
            <a:ext cx="3079258" cy="22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116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120" y="0"/>
            <a:ext cx="4386131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60465"/>
            <a:ext cx="489882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IMPERMEABILIZACION EN DIVERSAS AREAS MUNICIPALES DE LA CIUDAD DE MONCLOVA.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$2,784,384.54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7,253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93103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OP-ZB-060/2023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15" name="Picture 2"/>
          <p:cNvPicPr>
            <a:picLocks noChangeAspect="1"/>
          </p:cNvPicPr>
          <p:nvPr/>
        </p:nvPicPr>
        <p:blipFill rotWithShape="1">
          <a:blip r:embed="rId9" cstate="print"/>
          <a:srcRect l="35565" t="15236" r="4873" b="7575"/>
          <a:stretch/>
        </p:blipFill>
        <p:spPr>
          <a:xfrm>
            <a:off x="664131" y="3572103"/>
            <a:ext cx="3079258" cy="22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547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358" y="0"/>
            <a:ext cx="4284642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60465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CALLE V. CARRANZA ENTRE CALLE PORTUGAL Y BLVD. LAZARO CARDENAS EN COL. SAN JUAN BAUTISTA.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$2,610,750.00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353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93103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OP-SF-061/2023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9"/>
          <a:srcRect l="29208" t="14948" r="9612" b="17318"/>
          <a:stretch/>
        </p:blipFill>
        <p:spPr>
          <a:xfrm>
            <a:off x="273852" y="3620424"/>
            <a:ext cx="3418917" cy="212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3000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40" y="0"/>
            <a:ext cx="4336760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60465"/>
            <a:ext cx="489882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CON CONCRETO HIDRAULICO, ASFALTICO Y CORDON CUNETA EN CALLE PRIMERA ENTRE CALLE 4 Y BLVD. HAROLD R. PAPE EN COL.LOS ALAMOS.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$4,860,153.50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5,020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93103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OP-SF-062/2023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50%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50%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9"/>
          <a:srcRect l="35517" t="23109" r="11912" b="14043"/>
          <a:stretch/>
        </p:blipFill>
        <p:spPr>
          <a:xfrm>
            <a:off x="562708" y="3540651"/>
            <a:ext cx="3364524" cy="226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355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40" y="0"/>
            <a:ext cx="4336760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60465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EN BLVD. MIGUEL ANGEL ENTRE CALLE DLORES MAGON Y PRIV. ALAMOS EN COL. AMPL TECNOLOGICO.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$371,520.00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350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93103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OP-SF-063/2023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9"/>
          <a:srcRect l="32513" t="20785" r="21694" b="19298"/>
          <a:stretch/>
        </p:blipFill>
        <p:spPr>
          <a:xfrm>
            <a:off x="652004" y="3588962"/>
            <a:ext cx="2930769" cy="215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237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492" y="0"/>
            <a:ext cx="4309507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60465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SUMINISTRO E INSTALACION DE COLUMNAS EN EL CENTRO HISTORICO EN CALLE HIDALGO ENTRE ERMITA Y ALDAMA EN MONCLOVA, COAHUILA.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$4,257,378.13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5,056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93103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OP-UE-064/2023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9"/>
          <a:srcRect l="29874" t="14960" r="12243" b="14050"/>
          <a:stretch/>
        </p:blipFill>
        <p:spPr>
          <a:xfrm>
            <a:off x="559978" y="3576068"/>
            <a:ext cx="3121930" cy="215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67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142" y="0"/>
            <a:ext cx="4426718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960465"/>
            <a:ext cx="4898827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MODIFICACION DE ACOMETIDAS AEREAS A BUTERRANEAS, INSTALACION DE NEUTRO CORRIDO Y RETIRO DE RED AEREA EXISTENTE EN CALLE HIDALGO ENTRE CALLE ALDAMA Y CALLE VENUSTIANO CARRANZA EN EL CENTRO HISTORICO DE MONCLOVA, COAHUILA.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$2,332,011.28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3,000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93103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OP-UE-065/2023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65%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65%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9"/>
          <a:srcRect l="29874" t="14960" r="12243" b="14050"/>
          <a:stretch/>
        </p:blipFill>
        <p:spPr>
          <a:xfrm>
            <a:off x="559978" y="3576068"/>
            <a:ext cx="3121930" cy="215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14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/>
          <p:nvPr/>
        </p:nvPicPr>
        <p:blipFill>
          <a:blip r:embed="rId3"/>
          <a:stretch>
            <a:fillRect/>
          </a:stretch>
        </p:blipFill>
        <p:spPr>
          <a:xfrm>
            <a:off x="4725311" y="0"/>
            <a:ext cx="4418690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RENTA DE MOTOCONFORMADORA PARA DIVERSAS ACTIVIDADES EN LA CIUDAD DE MONCLOVA.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$1,148,400.00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8,790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OP-SE-006/2023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</p:txBody>
      </p:sp>
      <p:pic>
        <p:nvPicPr>
          <p:cNvPr id="23" name="Picture 2"/>
          <p:cNvPicPr>
            <a:picLocks noChangeAspect="1"/>
          </p:cNvPicPr>
          <p:nvPr/>
        </p:nvPicPr>
        <p:blipFill rotWithShape="1">
          <a:blip r:embed="rId5" cstate="print"/>
          <a:srcRect l="35565" t="15236" r="4873" b="7575"/>
          <a:stretch/>
        </p:blipFill>
        <p:spPr>
          <a:xfrm>
            <a:off x="687478" y="3572103"/>
            <a:ext cx="3079258" cy="224469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9658" y="-8117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7449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610" y="-8118"/>
            <a:ext cx="4376390" cy="6866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RENTA DE GRUA TITAN PARA DIVERSAS ACTIVIDADES EN LA CIUDAD DE MONCLOVA.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$417,600.00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10,800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OP-SE-007/2023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100%</a:t>
            </a:r>
          </a:p>
        </p:txBody>
      </p:sp>
      <p:pic>
        <p:nvPicPr>
          <p:cNvPr id="23" name="Picture 2"/>
          <p:cNvPicPr>
            <a:picLocks noChangeAspect="1"/>
          </p:cNvPicPr>
          <p:nvPr/>
        </p:nvPicPr>
        <p:blipFill rotWithShape="1">
          <a:blip r:embed="rId5" cstate="print"/>
          <a:srcRect l="35565" t="15236" r="4873" b="7575"/>
          <a:stretch/>
        </p:blipFill>
        <p:spPr>
          <a:xfrm>
            <a:off x="687478" y="3572103"/>
            <a:ext cx="3079258" cy="224469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0" y="-8117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838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C:\Users\gopnbamow\Desktop\Renta 2023\OP-23-008 2 CAMIONES DE VOLTEO\TERRENO A UN LADO DE COMPO FUTBOL COL EMILIANO ZAPATA SUR\1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240" y="0"/>
            <a:ext cx="433676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RENTA DE DOS CAMIONES DE VOLTEO PARA DIVERSAS ACTIVIDADES EN LA CIUDAD DE MONCLOVA.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$911,127.20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6,948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OP-SE-008/2023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83%</a:t>
            </a: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83%</a:t>
            </a:r>
          </a:p>
        </p:txBody>
      </p:sp>
      <p:pic>
        <p:nvPicPr>
          <p:cNvPr id="23" name="Picture 2"/>
          <p:cNvPicPr>
            <a:picLocks noChangeAspect="1"/>
          </p:cNvPicPr>
          <p:nvPr/>
        </p:nvPicPr>
        <p:blipFill rotWithShape="1">
          <a:blip r:embed="rId5" cstate="print"/>
          <a:srcRect l="35565" t="15236" r="4873" b="7575"/>
          <a:stretch/>
        </p:blipFill>
        <p:spPr>
          <a:xfrm>
            <a:off x="687478" y="3572103"/>
            <a:ext cx="3079258" cy="224469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  <a:ln>
            <a:noFill/>
          </a:ln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73619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50499</TotalTime>
  <Words>2725</Words>
  <Application>Microsoft Office PowerPoint</Application>
  <PresentationFormat>Presentación en pantalla (4:3)</PresentationFormat>
  <Paragraphs>470</Paragraphs>
  <Slides>66</Slides>
  <Notes>66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66</vt:i4>
      </vt:variant>
    </vt:vector>
  </HeadingPairs>
  <TitlesOfParts>
    <vt:vector size="72" baseType="lpstr">
      <vt:lpstr>Arial</vt:lpstr>
      <vt:lpstr>Arial Black</vt:lpstr>
      <vt:lpstr>Calibri</vt:lpstr>
      <vt:lpstr>Calibri Light</vt:lpstr>
      <vt:lpstr>Swis721 BlkCn BT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José Ballesteros</dc:creator>
  <cp:lastModifiedBy>USUARIO</cp:lastModifiedBy>
  <cp:revision>2023</cp:revision>
  <cp:lastPrinted>2014-07-22T17:09:24Z</cp:lastPrinted>
  <dcterms:created xsi:type="dcterms:W3CDTF">2014-01-02T15:38:15Z</dcterms:created>
  <dcterms:modified xsi:type="dcterms:W3CDTF">2023-10-11T18:10:12Z</dcterms:modified>
</cp:coreProperties>
</file>